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30"/>
  </p:notesMasterIdLst>
  <p:handoutMasterIdLst>
    <p:handoutMasterId r:id="rId31"/>
  </p:handoutMasterIdLst>
  <p:sldIdLst>
    <p:sldId id="394" r:id="rId3"/>
    <p:sldId id="395" r:id="rId4"/>
    <p:sldId id="259" r:id="rId5"/>
    <p:sldId id="396" r:id="rId6"/>
    <p:sldId id="481" r:id="rId7"/>
    <p:sldId id="497" r:id="rId8"/>
    <p:sldId id="498" r:id="rId9"/>
    <p:sldId id="581" r:id="rId10"/>
    <p:sldId id="471" r:id="rId11"/>
    <p:sldId id="579" r:id="rId12"/>
    <p:sldId id="591" r:id="rId13"/>
    <p:sldId id="406" r:id="rId14"/>
    <p:sldId id="499" r:id="rId15"/>
    <p:sldId id="413" r:id="rId16"/>
    <p:sldId id="493" r:id="rId17"/>
    <p:sldId id="468" r:id="rId18"/>
    <p:sldId id="590" r:id="rId19"/>
    <p:sldId id="500" r:id="rId20"/>
    <p:sldId id="583" r:id="rId21"/>
    <p:sldId id="501" r:id="rId22"/>
    <p:sldId id="416" r:id="rId23"/>
    <p:sldId id="502" r:id="rId24"/>
    <p:sldId id="475" r:id="rId25"/>
    <p:sldId id="456" r:id="rId26"/>
    <p:sldId id="469" r:id="rId27"/>
    <p:sldId id="352" r:id="rId28"/>
    <p:sldId id="482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  <p14:sldId id="259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97"/>
            <p14:sldId id="498"/>
            <p14:sldId id="581"/>
            <p14:sldId id="471"/>
            <p14:sldId id="579"/>
            <p14:sldId id="591"/>
          </p14:sldIdLst>
        </p14:section>
        <p14:section name="Домашни, изпити, оценяване" id="{DBE78337-BE1C-478A-90A8-DDEDCDD19267}">
          <p14:sldIdLst>
            <p14:sldId id="406"/>
            <p14:sldId id="499"/>
            <p14:sldId id="413"/>
            <p14:sldId id="493"/>
            <p14:sldId id="468"/>
            <p14:sldId id="590"/>
            <p14:sldId id="500"/>
            <p14:sldId id="583"/>
          </p14:sldIdLst>
        </p14:section>
        <p14:section name="Ресурси" id="{6FBB0975-5D7E-4605-A7F7-A56F98E52A63}">
          <p14:sldIdLst>
            <p14:sldId id="501"/>
            <p14:sldId id="416"/>
            <p14:sldId id="502"/>
            <p14:sldId id="475"/>
            <p14:sldId id="456"/>
            <p14:sldId id="469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5B7A9-A0F3-4A9D-ACEE-0FD5D24EFF0C}" v="11" dt="2018-08-10T10:34:11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74" autoAdjust="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0673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0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6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0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2000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34" y="5184001"/>
            <a:ext cx="3750563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6237" y="6130863"/>
            <a:ext cx="2950749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6237" y="5756628"/>
            <a:ext cx="2950749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6620" y="2609644"/>
            <a:ext cx="2788167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2" y="5918568"/>
            <a:ext cx="1829828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2938" y="5344181"/>
            <a:ext cx="2979920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2938" y="4851838"/>
            <a:ext cx="2979920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938" y="2740914"/>
            <a:ext cx="4641710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038" y="1258272"/>
            <a:ext cx="11080750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038" y="321502"/>
            <a:ext cx="11080750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754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44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7812" y="1353867"/>
            <a:ext cx="7424300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88825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2122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2000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0971" y="6454759"/>
            <a:ext cx="11966883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8" y="2898831"/>
            <a:ext cx="2450970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1349" y="1702473"/>
            <a:ext cx="8312744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7" y="703245"/>
            <a:ext cx="5914831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1609" y="5249556"/>
            <a:ext cx="969903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4714" y="3689937"/>
            <a:ext cx="1003693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89" y="1674000"/>
            <a:ext cx="119174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087" y="2584290"/>
            <a:ext cx="2732243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8"/>
            <a:ext cx="8686327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740089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28939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14162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0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4949" y="5585916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0272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3" y="1196125"/>
            <a:ext cx="11815018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2521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5514" y="1121143"/>
            <a:ext cx="10126596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62327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28" y="1868178"/>
            <a:ext cx="1937003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560" y="4203953"/>
            <a:ext cx="954955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126" y="1121143"/>
            <a:ext cx="10318987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54" y="190268"/>
            <a:ext cx="2012812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623274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704" y="3429001"/>
            <a:ext cx="1521652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836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3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024" y="1121143"/>
            <a:ext cx="11407090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024" y="100750"/>
            <a:ext cx="1140709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68" y="5591710"/>
            <a:ext cx="641582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56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73" y="1931154"/>
            <a:ext cx="10946680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986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507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3522" y="3408497"/>
            <a:ext cx="2250471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4"/>
            <a:ext cx="9046877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6217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88825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9969" y="6462000"/>
            <a:ext cx="367318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4319" y="1195931"/>
            <a:ext cx="5544153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352" y="1195931"/>
            <a:ext cx="5544154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3624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35" y="253937"/>
            <a:ext cx="1915205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356" y="100750"/>
            <a:ext cx="971306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330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0" y="2"/>
            <a:ext cx="12188825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54" y="1138844"/>
            <a:ext cx="11801756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11801755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16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777/programming-basics-with-python-february-2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python-book.softuni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xs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28.png"/><Relationship Id="rId17" Type="http://schemas.openxmlformats.org/officeDocument/2006/relationships/hyperlink" Target="https://motion-software.com/" TargetMode="External"/><Relationship Id="rId25" Type="http://schemas.openxmlformats.org/officeDocument/2006/relationships/hyperlink" Target="https://www.tek-expe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hyperlink" Target="https://www.telenor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24" Type="http://schemas.openxmlformats.org/officeDocument/2006/relationships/image" Target="../media/image3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zuehlke.com/" TargetMode="External"/><Relationship Id="rId28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hyperlink" Target="https://coca-colahellenic.com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hyperlink" Target="https://www.superhosting.bg/?gclid=CjwKCAjw5fzrBRASEiwAD2OSV2HM9vD3KXFwexq_hE27VNo1Gx0yBWBbYg7Ef677GKVaQu7Vn2bX7hoCIkoQAvD_BwE" TargetMode="External"/><Relationship Id="rId30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88469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48" y="2185795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31813" y="1752601"/>
            <a:ext cx="7391400" cy="43434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600" b="1" dirty="0"/>
              <a:t>Таня Станева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Ръководител на </a:t>
            </a:r>
            <a:r>
              <a:rPr lang="en-US" sz="3000" dirty="0"/>
              <a:t>Python </a:t>
            </a:r>
            <a:r>
              <a:rPr lang="bg-BG" sz="3000" dirty="0"/>
              <a:t>пътеката </a:t>
            </a:r>
            <a:br>
              <a:rPr lang="bg-BG" sz="3000" dirty="0"/>
            </a:br>
            <a:r>
              <a:rPr lang="bg-BG" sz="3000" dirty="0"/>
              <a:t>в СофтУни</a:t>
            </a:r>
            <a:endParaRPr lang="en-US" sz="30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Топ студент и преподавател </a:t>
            </a:r>
            <a:br>
              <a:rPr lang="bg-BG" sz="3000" dirty="0"/>
            </a:br>
            <a:r>
              <a:rPr lang="bg-BG" sz="3000" dirty="0"/>
              <a:t>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000" dirty="0"/>
              <a:t>Python</a:t>
            </a:r>
            <a:r>
              <a:rPr lang="bg-BG" sz="3000" dirty="0"/>
              <a:t> ентусиаст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Интереси в </a:t>
            </a:r>
            <a:r>
              <a:rPr lang="en-US" sz="3000" dirty="0"/>
              <a:t>Machine Learning </a:t>
            </a:r>
            <a:r>
              <a:rPr lang="bg-BG" sz="3000" dirty="0"/>
              <a:t>и</a:t>
            </a:r>
            <a:r>
              <a:rPr lang="en-US" sz="3000" dirty="0"/>
              <a:t> AI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CCF8B-C295-4C50-BD44-2A28678C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222" y="2186790"/>
            <a:ext cx="3499407" cy="3475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68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31813" y="1752601"/>
            <a:ext cx="7391400" cy="43434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600" b="1" dirty="0"/>
              <a:t>Валентина Гочева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000" dirty="0"/>
              <a:t>Топ студент в СофтУни Python пътеката</a:t>
            </a:r>
            <a:endParaRPr lang="en-US" sz="30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Статистик по образование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Интереси в </a:t>
            </a:r>
            <a:r>
              <a:rPr lang="en-US" sz="3000" dirty="0"/>
              <a:t>Data Science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3CFA6-DF4D-4971-B3C9-209F4E610C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47" y="1917017"/>
            <a:ext cx="2619132" cy="3233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92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075C1-7CFE-4C68-82BF-D1AEA4A14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Основи на програмирането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D5C6B8-0E18-4C0F-B4EE-7D1E6733D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5514" y="1121143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/>
              <a:t>много важни</a:t>
            </a:r>
            <a:r>
              <a:rPr lang="en-US" sz="3600" b="1" dirty="0"/>
              <a:t>!</a:t>
            </a:r>
          </a:p>
          <a:p>
            <a:pPr lvl="2"/>
            <a:r>
              <a:rPr lang="bg-BG" sz="3400" dirty="0"/>
              <a:t>Трябва да програмирате </a:t>
            </a:r>
            <a:r>
              <a:rPr lang="bg-BG" sz="3400" b="1" dirty="0"/>
              <a:t>всеки ден!</a:t>
            </a:r>
            <a:endParaRPr lang="en-US" sz="3400" b="1" dirty="0"/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/>
              <a:t>задачи</a:t>
            </a:r>
            <a:endParaRPr lang="en-US" sz="3600" b="1" dirty="0"/>
          </a:p>
          <a:p>
            <a:pPr lvl="2"/>
            <a:r>
              <a:rPr lang="bg-BG" sz="3400" dirty="0"/>
              <a:t>Решаваме част от тях</a:t>
            </a:r>
            <a:r>
              <a:rPr lang="en-US" sz="3400" dirty="0"/>
              <a:t> </a:t>
            </a:r>
            <a:r>
              <a:rPr lang="bg-BG" sz="3400" dirty="0"/>
              <a:t>по време на занятие</a:t>
            </a:r>
            <a:endParaRPr lang="en-US" sz="3400" dirty="0"/>
          </a:p>
          <a:p>
            <a:pPr lvl="2"/>
            <a:r>
              <a:rPr lang="bg-BG" sz="3400" dirty="0"/>
              <a:t>Решенията трябва да бъдат предадени в </a:t>
            </a:r>
            <a:r>
              <a:rPr lang="en-US" sz="3400" dirty="0"/>
              <a:t>Judge </a:t>
            </a:r>
            <a:r>
              <a:rPr lang="bg-BG" sz="3400" dirty="0"/>
              <a:t>системата</a:t>
            </a:r>
            <a:r>
              <a:rPr lang="en-US" sz="3400" dirty="0"/>
              <a:t>: </a:t>
            </a:r>
            <a:r>
              <a:rPr lang="en-US" sz="3400" dirty="0">
                <a:hlinkClick r:id="rId3"/>
              </a:rPr>
              <a:t>judge.softuni.bg</a:t>
            </a:r>
            <a:r>
              <a:rPr lang="en-US" sz="3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0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/>
              <a:t>тестват автоматизирано</a:t>
            </a:r>
            <a:endParaRPr lang="en-US" b="1" dirty="0"/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/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b="1" dirty="0"/>
              <a:t>тестове</a:t>
            </a:r>
            <a:endParaRPr lang="bg-BG" sz="3200" b="1" dirty="0"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/>
              <a:t>точки</a:t>
            </a:r>
            <a:endParaRPr lang="en-US" sz="3200" b="1" dirty="0"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b="0"/>
              <a:t>Как работи тестването в</a:t>
            </a:r>
            <a:r>
              <a:rPr lang="en-US" sz="3950" b="0"/>
              <a:t> Judge </a:t>
            </a:r>
            <a:r>
              <a:rPr lang="bg-BG" sz="3950" b="0"/>
              <a:t>системата</a:t>
            </a:r>
            <a:r>
              <a:rPr lang="en-US" sz="3950" b="0"/>
              <a:t>?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FCC087-CD36-4610-8842-0C875BF2CB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/>
              <a:t>Курсът "Основи на програмирането" завършва</a:t>
            </a:r>
            <a:br>
              <a:rPr lang="bg-BG" dirty="0"/>
            </a:br>
            <a:r>
              <a:rPr lang="bg-BG" dirty="0"/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4 и 5 юли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18 май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b="1" dirty="0"/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dirty="0"/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изпит: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4 </a:t>
            </a:r>
            <a:r>
              <a:rPr lang="bg-BG" dirty="0">
                <a:solidFill>
                  <a:schemeClr val="bg1"/>
                </a:solidFill>
              </a:rPr>
              <a:t>и </a:t>
            </a:r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bg-BG" dirty="0">
                <a:solidFill>
                  <a:schemeClr val="bg1"/>
                </a:solidFill>
              </a:rPr>
              <a:t> юли</a:t>
            </a:r>
          </a:p>
          <a:p>
            <a:pPr>
              <a:lnSpc>
                <a:spcPct val="100000"/>
              </a:lnSpc>
            </a:pPr>
            <a:r>
              <a:rPr lang="en-US" b="1" dirty="0"/>
              <a:t>15</a:t>
            </a:r>
            <a:r>
              <a:rPr lang="bg-BG" b="1" dirty="0"/>
              <a:t> въпроса </a:t>
            </a:r>
            <a:r>
              <a:rPr lang="bg-BG" dirty="0"/>
              <a:t>за 30 минути 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Затворени въпроси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74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8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49896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6212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Какво ни трябва за курса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Ресурси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Официален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/>
              <a:t> на курса "Основи на програмирането"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/>
              <a:t>слайдове</a:t>
            </a:r>
            <a:r>
              <a:rPr lang="en-US" b="1" dirty="0"/>
              <a:t>, </a:t>
            </a:r>
            <a:r>
              <a:rPr lang="bg-BG" b="1" dirty="0"/>
              <a:t>видео</a:t>
            </a:r>
            <a:r>
              <a:rPr lang="en-US" b="1" dirty="0"/>
              <a:t>, </a:t>
            </a:r>
            <a:r>
              <a:rPr lang="bg-BG" b="1" dirty="0"/>
              <a:t>домашни</a:t>
            </a:r>
            <a:r>
              <a:rPr lang="en-US" b="1" dirty="0"/>
              <a:t>, </a:t>
            </a:r>
            <a:r>
              <a:rPr lang="bg-BG" b="1" dirty="0"/>
              <a:t>проекти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43053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/>
              <a:t>Основи на програмирането с </a:t>
            </a:r>
            <a:r>
              <a:rPr lang="en-US" sz="3600" b="1" dirty="0"/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python-book.softuni.bg</a:t>
            </a:r>
            <a:endParaRPr lang="bg-BG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20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PyCharm Community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 </a:t>
            </a:r>
            <a:r>
              <a:rPr lang="en-US" dirty="0"/>
              <a:t>Atom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781802"/>
            <a:ext cx="2743200" cy="274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25" y="3879849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704975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DCC789-0F56-4893-A5B7-A059A508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7" y="703245"/>
            <a:ext cx="5914831" cy="1033303"/>
          </a:xfrm>
        </p:spPr>
        <p:txBody>
          <a:bodyPr/>
          <a:lstStyle/>
          <a:p>
            <a:r>
              <a:rPr lang="bg-BG" sz="8800" dirty="0"/>
              <a:t>Въпроси?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ru-RU" sz="2000" dirty="0">
                <a:hlinkClick r:id="rId4"/>
              </a:rPr>
              <a:t>"</a:t>
            </a:r>
            <a:r>
              <a:rPr lang="ru-RU" sz="2000" dirty="0" err="1">
                <a:hlinkClick r:id="rId4"/>
              </a:rPr>
              <a:t>Основи</a:t>
            </a:r>
            <a:r>
              <a:rPr lang="ru-RU" sz="2000" dirty="0">
                <a:hlinkClick r:id="rId4"/>
              </a:rPr>
              <a:t> на </a:t>
            </a:r>
            <a:r>
              <a:rPr lang="ru-RU" sz="2000" dirty="0" err="1">
                <a:hlinkClick r:id="rId4"/>
              </a:rPr>
              <a:t>програмирането</a:t>
            </a:r>
            <a:r>
              <a:rPr lang="ru-RU" sz="2000" dirty="0">
                <a:hlinkClick r:id="rId4"/>
              </a:rPr>
              <a:t> с </a:t>
            </a:r>
            <a:r>
              <a:rPr lang="ru-RU" sz="2000" dirty="0" err="1">
                <a:hlinkClick r:id="rId4"/>
              </a:rPr>
              <a:t>Python</a:t>
            </a:r>
            <a:r>
              <a:rPr lang="ru-RU" sz="2000" dirty="0">
                <a:hlinkClick r:id="rId4"/>
              </a:rPr>
              <a:t>"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89519" y="4551433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3780722" y="3479744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037697" y="1476892"/>
            <a:ext cx="5575977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1068418" y="455082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8741189" y="1467733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726584" y="2482131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1068419" y="1468885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49969" y="6506198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2" name="Picture 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8418" y="3479744"/>
            <a:ext cx="2466333" cy="87607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1834" y="2460230"/>
            <a:ext cx="1147706" cy="8781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877" y="4550827"/>
            <a:ext cx="1502525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4449" y="3487370"/>
            <a:ext cx="3290953" cy="86844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1" name="Picture 20">
            <a:hlinkClick r:id="rId27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419" y="5565405"/>
            <a:ext cx="6836028" cy="867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Picture 6">
            <a:hlinkClick r:id="rId29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04371" y="5561966"/>
            <a:ext cx="2961504" cy="8713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668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DAADA-83BE-41E8-9834-CC84EDDA56C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Основи на програмирането</a:t>
            </a:r>
          </a:p>
        </p:txBody>
      </p:sp>
      <p:pic>
        <p:nvPicPr>
          <p:cNvPr id="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EB4FF147-1ABB-4B60-8AE6-BFFDCECD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24" y="1473867"/>
            <a:ext cx="2338976" cy="23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A5FC383-B8E0-420D-97CF-0847ECE20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4000" dirty="0"/>
              <a:t>Курсът </a:t>
            </a:r>
            <a:r>
              <a:rPr lang="en-US" sz="4000" b="1" dirty="0"/>
              <a:t>"</a:t>
            </a:r>
            <a:r>
              <a:rPr lang="bg-BG" sz="4000" b="1" dirty="0"/>
              <a:t>Основи на програмирането</a:t>
            </a:r>
            <a:r>
              <a:rPr lang="en-US" sz="4000" b="1" dirty="0"/>
              <a:t>"</a:t>
            </a:r>
            <a:r>
              <a:rPr lang="bg-BG" sz="4000" b="1" dirty="0"/>
              <a:t> </a:t>
            </a:r>
            <a:r>
              <a:rPr lang="bg-BG" sz="4000" dirty="0"/>
              <a:t>дава</a:t>
            </a:r>
            <a:r>
              <a:rPr lang="en-US" sz="4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Въведение в един от </a:t>
            </a:r>
            <a:r>
              <a:rPr lang="bg-BG" sz="3600" b="1" dirty="0"/>
              <a:t>най-търсените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600" dirty="0"/>
              <a:t>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Познания върху </a:t>
            </a:r>
            <a:r>
              <a:rPr lang="bg-BG" sz="3600" dirty="0">
                <a:solidFill>
                  <a:schemeClr val="bg1"/>
                </a:solidFill>
              </a:rPr>
              <a:t>основни концепции </a:t>
            </a:r>
            <a:r>
              <a:rPr lang="bg-BG" sz="3600" dirty="0"/>
              <a:t>от</a:t>
            </a:r>
            <a:r>
              <a:rPr lang="en-US" sz="3600" dirty="0"/>
              <a:t> </a:t>
            </a:r>
            <a:r>
              <a:rPr lang="bg-BG" sz="3600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Базово </a:t>
            </a:r>
            <a:r>
              <a:rPr lang="bg-BG" sz="3600" b="1" dirty="0"/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Първа крачка в едно ново и </a:t>
            </a:r>
            <a:r>
              <a:rPr lang="bg-BG" sz="3600" b="1" dirty="0"/>
              <a:t>динамично</a:t>
            </a:r>
            <a:r>
              <a:rPr lang="en-US" sz="3600" b="1" dirty="0"/>
              <a:t> </a:t>
            </a:r>
            <a:r>
              <a:rPr lang="bg-BG" sz="3600" b="1" dirty="0"/>
              <a:t>начинание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D128E-BE90-43B3-A1E3-D930135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21" y="3759168"/>
            <a:ext cx="1476079" cy="14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2E9DE1-82A1-44E1-8703-3FB5C76DE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528766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Първи стъпки в програмирането</a:t>
            </a:r>
            <a:endParaRPr lang="ru-RU" dirty="0">
              <a:latin typeface="+mj-lt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Проверки</a:t>
            </a:r>
            <a:endParaRPr lang="ru-RU" dirty="0">
              <a:latin typeface="+mj-lt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По-сложни проверки</a:t>
            </a:r>
            <a:endParaRPr lang="en-US" dirty="0">
              <a:latin typeface="+mj-lt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</p:spTree>
    <p:extLst>
      <p:ext uri="{BB962C8B-B14F-4D97-AF65-F5344CB8AC3E}">
        <p14:creationId xmlns:p14="http://schemas.microsoft.com/office/powerpoint/2010/main" val="1794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3BE551-FFF7-4269-9710-E1EBD1440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52876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 startAt="7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7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7"/>
            </a:pP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7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</p:spTree>
    <p:extLst>
      <p:ext uri="{BB962C8B-B14F-4D97-AF65-F5344CB8AC3E}">
        <p14:creationId xmlns:p14="http://schemas.microsoft.com/office/powerpoint/2010/main" val="3259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41AD8-7988-4578-8474-C85FA991B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1255712" y="1663770"/>
          <a:ext cx="9677400" cy="3530391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2038D-FC3C-4B16-A9BF-F5147FC8FAE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990</Words>
  <Application>Microsoft Office PowerPoint</Application>
  <PresentationFormat>Custom</PresentationFormat>
  <Paragraphs>198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SoftUni Diamond Partners</vt:lpstr>
      <vt:lpstr>Основи на програмирането</vt:lpstr>
      <vt:lpstr>Цели на курса</vt:lpstr>
      <vt:lpstr>Учебна програма</vt:lpstr>
      <vt:lpstr>Учебна програма (2)</vt:lpstr>
      <vt:lpstr>Разпределение на лекция</vt:lpstr>
      <vt:lpstr>Преподаватели в курса</vt:lpstr>
      <vt:lpstr>Преподаватели</vt:lpstr>
      <vt:lpstr>Преподаватели</vt:lpstr>
      <vt:lpstr>Основи на програмирането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Ресурси</vt:lpstr>
      <vt:lpstr>Сайт на курса и материали</vt:lpstr>
      <vt:lpstr>Слайдове, видео, домашни</vt:lpstr>
      <vt:lpstr>Книга "Основи на програмирането със Python"</vt:lpstr>
      <vt:lpstr>Препоръчителен софтуер</vt:lpstr>
      <vt:lpstr>Въпроси?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lastModifiedBy/>
  <cp:revision>1</cp:revision>
  <dcterms:modified xsi:type="dcterms:W3CDTF">2020-05-02T06:14:09Z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